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sldIdLst>
    <p:sldId id="261" r:id="rId2"/>
    <p:sldId id="301" r:id="rId3"/>
    <p:sldId id="262" r:id="rId4"/>
    <p:sldId id="263" r:id="rId5"/>
    <p:sldId id="264" r:id="rId6"/>
    <p:sldId id="265" r:id="rId7"/>
    <p:sldId id="266" r:id="rId8"/>
    <p:sldId id="272" r:id="rId9"/>
    <p:sldId id="310" r:id="rId10"/>
    <p:sldId id="312" r:id="rId11"/>
    <p:sldId id="311" r:id="rId12"/>
    <p:sldId id="313" r:id="rId13"/>
    <p:sldId id="270" r:id="rId14"/>
    <p:sldId id="274" r:id="rId15"/>
    <p:sldId id="275" r:id="rId16"/>
    <p:sldId id="284" r:id="rId17"/>
    <p:sldId id="285" r:id="rId18"/>
    <p:sldId id="290" r:id="rId19"/>
    <p:sldId id="297" r:id="rId20"/>
    <p:sldId id="298" r:id="rId21"/>
    <p:sldId id="286" r:id="rId22"/>
    <p:sldId id="291" r:id="rId23"/>
    <p:sldId id="292" r:id="rId24"/>
    <p:sldId id="296" r:id="rId25"/>
    <p:sldId id="287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655" autoAdjust="0"/>
    <p:restoredTop sz="94660"/>
  </p:normalViewPr>
  <p:slideViewPr>
    <p:cSldViewPr>
      <p:cViewPr varScale="1">
        <p:scale>
          <a:sx n="73" d="100"/>
          <a:sy n="73" d="100"/>
        </p:scale>
        <p:origin x="-18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C3571C-E419-4206-9846-E9B25BFFE31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8E7486-86F6-4EAF-9EBB-53E715CF851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term was popularized by Alex </a:t>
            </a:r>
            <a:r>
              <a:rPr lang="en-US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Faickney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Osborn in the 1953 book Applied Imagination.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534F53-2D97-4D32-A043-A274ED998CB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75141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90984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93575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46692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7204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14433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70451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07355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1137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88707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90097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00948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615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000000"/>
                </a:solidFill>
              </a:defRPr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Ideation%20as%20a%20System.mp4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PowerPoint_Slide1.sld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latin typeface="Aldhabi" pitchFamily="2" charset="-78"/>
                <a:cs typeface="Aldhabi" pitchFamily="2" charset="-78"/>
              </a:rPr>
              <a:t>IDEATION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ldhabi" pitchFamily="2" charset="-78"/>
                <a:cs typeface="Aldhabi" pitchFamily="2" charset="-78"/>
              </a:rPr>
              <a:t>IDEATION TECHNIQUES</a:t>
            </a:r>
            <a:endParaRPr lang="en-US" sz="4000" dirty="0">
              <a:latin typeface="Aldhabi" pitchFamily="2" charset="-78"/>
              <a:cs typeface="Aldhabi" pitchFamily="2" charset="-78"/>
            </a:endParaRPr>
          </a:p>
        </p:txBody>
      </p:sp>
      <p:sp>
        <p:nvSpPr>
          <p:cNvPr id="56322" name="AutoShape 2" descr="https://encrypted-tbn1.gstatic.com/images?q=tbn:ANd9GcRsDFgj8Sqn-I5eQopVzoQnDMTCKhpd-hysAhhCbHE78uP9FuQ2n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533400"/>
            <a:ext cx="2286000" cy="1995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hlinkClick r:id="rId2" action="ppaction://hlinkfile"/>
              </a:rPr>
              <a:t>Ideation as a System.mp4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4600" y="0"/>
            <a:ext cx="25146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PROBLEM STATEMENT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33400"/>
            <a:ext cx="8062912" cy="22098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6000" dirty="0" smtClean="0"/>
              <a:t>DEFINE THE</a:t>
            </a:r>
            <a:endParaRPr lang="en-US" sz="6000" dirty="0"/>
          </a:p>
        </p:txBody>
      </p:sp>
      <p:sp>
        <p:nvSpPr>
          <p:cNvPr id="55298" name="AutoShape 2" descr="Image result for ques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300" name="AutoShape 4" descr="Image result for ques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WISHING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1219200" y="3352800"/>
            <a:ext cx="6400800" cy="17526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USE I WISH STATEMENTS TO SPUR IDEAS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54275" name="Picture 3" descr="http://cliparts.co/cliparts/kTM/nn7/kTMnn75j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33400"/>
            <a:ext cx="3581400" cy="23159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981200"/>
            <a:ext cx="410326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0800" y="5257800"/>
            <a:ext cx="4267200" cy="1219200"/>
          </a:xfrm>
        </p:spPr>
        <p:txBody>
          <a:bodyPr/>
          <a:lstStyle/>
          <a:p>
            <a:r>
              <a:rPr lang="en-US" dirty="0" smtClean="0"/>
              <a:t>SUPERHERO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4876800" y="533400"/>
            <a:ext cx="3962400" cy="46482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	</a:t>
            </a:r>
            <a:r>
              <a:rPr lang="en-US" sz="4800" dirty="0" smtClean="0"/>
              <a:t>HOW WILL THE SUPER HERO SOLVE THIS PROBLEM?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4600" y="1524000"/>
            <a:ext cx="6172200" cy="1894362"/>
          </a:xfrm>
        </p:spPr>
        <p:txBody>
          <a:bodyPr/>
          <a:lstStyle/>
          <a:p>
            <a:r>
              <a:rPr lang="en-US" dirty="0" smtClean="0"/>
              <a:t>WRITE FAST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914400" y="5029200"/>
            <a:ext cx="6172200" cy="1371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WRITE FAST QUICKLY AND WITHOUT STOPPING</a:t>
            </a:r>
          </a:p>
        </p:txBody>
      </p:sp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28600"/>
            <a:ext cx="3200400" cy="33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685800"/>
            <a:ext cx="6172200" cy="827562"/>
          </a:xfrm>
        </p:spPr>
        <p:txBody>
          <a:bodyPr/>
          <a:lstStyle/>
          <a:p>
            <a:r>
              <a:rPr lang="en-US" dirty="0" smtClean="0"/>
              <a:t>WORST IDEA EXCURSION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4419600" y="2286000"/>
            <a:ext cx="4343400" cy="42672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19200" dirty="0" smtClean="0"/>
              <a:t>START WITH WORST IDEAS AND THEN Think OF THE OPPOSITE</a:t>
            </a:r>
          </a:p>
          <a:p>
            <a:pPr algn="r">
              <a:buNone/>
            </a:pPr>
            <a:endParaRPr lang="en-US" sz="19200" dirty="0" smtClean="0"/>
          </a:p>
          <a:p>
            <a:pPr algn="r">
              <a:buNone/>
            </a:pPr>
            <a:endParaRPr lang="en-US" sz="2000" dirty="0" smtClean="0"/>
          </a:p>
          <a:p>
            <a:pPr algn="r">
              <a:buNone/>
            </a:pPr>
            <a:endParaRPr lang="en-US" sz="2000" dirty="0" smtClean="0"/>
          </a:p>
          <a:p>
            <a:pPr algn="r">
              <a:buNone/>
            </a:pPr>
            <a:endParaRPr lang="en-US" sz="2000" dirty="0" smtClean="0"/>
          </a:p>
          <a:p>
            <a:pPr algn="r">
              <a:buNone/>
            </a:pPr>
            <a:endParaRPr lang="en-US" sz="2000" dirty="0" smtClean="0"/>
          </a:p>
          <a:p>
            <a:pPr algn="r">
              <a:buNone/>
            </a:pPr>
            <a:endParaRPr lang="en-US" sz="2000" dirty="0" smtClean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2667000"/>
            <a:ext cx="3648594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505200" y="1981200"/>
            <a:ext cx="4572000" cy="158956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BRAINSTORMING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33400" y="685800"/>
            <a:ext cx="8062912" cy="1752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USE THE IDEATION TECHNIQUES</a:t>
            </a:r>
            <a:endParaRPr lang="en-US" sz="3200" dirty="0"/>
          </a:p>
        </p:txBody>
      </p:sp>
      <p:pic>
        <p:nvPicPr>
          <p:cNvPr id="44036" name="Picture 4" descr="Image result for brainstorming clip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168966">
            <a:off x="795988" y="3260097"/>
            <a:ext cx="2765927" cy="3174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447800"/>
            <a:ext cx="7406640" cy="1472184"/>
          </a:xfrm>
        </p:spPr>
        <p:txBody>
          <a:bodyPr>
            <a:normAutofit/>
          </a:bodyPr>
          <a:lstStyle/>
          <a:p>
            <a:r>
              <a:rPr lang="en-US" sz="6600" dirty="0" smtClean="0">
                <a:latin typeface="Andalus" pitchFamily="18" charset="-78"/>
                <a:cs typeface="Andalus" pitchFamily="18" charset="-78"/>
              </a:rPr>
              <a:t>BRAINSTORMING</a:t>
            </a:r>
            <a:endParaRPr lang="en-US" sz="66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971800"/>
            <a:ext cx="7406640" cy="1752600"/>
          </a:xfrm>
        </p:spPr>
        <p:txBody>
          <a:bodyPr>
            <a:normAutofit/>
          </a:bodyPr>
          <a:lstStyle/>
          <a:p>
            <a:r>
              <a:rPr lang="en-US" sz="4400" dirty="0" smtClean="0"/>
              <a:t>Harnessing the collaborative power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295400" y="1295400"/>
            <a:ext cx="7406640" cy="1472184"/>
          </a:xfrm>
        </p:spPr>
        <p:txBody>
          <a:bodyPr/>
          <a:lstStyle/>
          <a:p>
            <a:r>
              <a:rPr lang="en-US" dirty="0" smtClean="0">
                <a:latin typeface="Andalus" pitchFamily="18" charset="-78"/>
                <a:cs typeface="Andalus" pitchFamily="18" charset="-78"/>
              </a:rPr>
              <a:t>CONCEPT OF BRAINSTORMING</a:t>
            </a:r>
            <a:endParaRPr lang="en-US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4114800"/>
            <a:ext cx="7406640" cy="1773864"/>
          </a:xfrm>
        </p:spPr>
        <p:txBody>
          <a:bodyPr>
            <a:normAutofit/>
          </a:bodyPr>
          <a:lstStyle/>
          <a:p>
            <a:r>
              <a:rPr lang="en-US" sz="4400" dirty="0" smtClean="0"/>
              <a:t>	Silent</a:t>
            </a:r>
          </a:p>
          <a:p>
            <a:r>
              <a:rPr lang="en-US" sz="4400" dirty="0" smtClean="0"/>
              <a:t>	verbal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219200" y="2743200"/>
            <a:ext cx="7406640" cy="1472184"/>
          </a:xfrm>
        </p:spPr>
        <p:txBody>
          <a:bodyPr>
            <a:noAutofit/>
          </a:bodyPr>
          <a:lstStyle/>
          <a:p>
            <a:r>
              <a:rPr lang="en-US" sz="6000" dirty="0" smtClean="0">
                <a:latin typeface="Andalus" pitchFamily="18" charset="-78"/>
                <a:cs typeface="Andalus" pitchFamily="18" charset="-78"/>
              </a:rPr>
              <a:t>Guidelines to brainstorming</a:t>
            </a:r>
            <a:endParaRPr lang="en-US" sz="6000" dirty="0"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14400"/>
            <a:ext cx="8229600" cy="4525963"/>
          </a:xfrm>
        </p:spPr>
        <p:txBody>
          <a:bodyPr/>
          <a:lstStyle/>
          <a:p>
            <a:r>
              <a:rPr lang="en-US" dirty="0" smtClean="0"/>
              <a:t>Approach with wonder</a:t>
            </a:r>
          </a:p>
          <a:p>
            <a:r>
              <a:rPr lang="en-US" dirty="0" smtClean="0"/>
              <a:t>Do not judge</a:t>
            </a:r>
          </a:p>
          <a:p>
            <a:r>
              <a:rPr lang="en-US" dirty="0" smtClean="0"/>
              <a:t>Try yes instead of but</a:t>
            </a:r>
          </a:p>
          <a:p>
            <a:r>
              <a:rPr lang="en-US" dirty="0" smtClean="0"/>
              <a:t>Remember that quantity leads to quality</a:t>
            </a:r>
          </a:p>
          <a:p>
            <a:r>
              <a:rPr lang="en-US" dirty="0" smtClean="0"/>
              <a:t>Encourage edgy ideas..the weirder the better</a:t>
            </a:r>
          </a:p>
          <a:p>
            <a:r>
              <a:rPr lang="en-US" dirty="0" smtClean="0"/>
              <a:t>Be playful….the more fun it is the more creative you will be.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81000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267200" y="381000"/>
            <a:ext cx="4267200" cy="2743200"/>
          </a:xfrm>
        </p:spPr>
        <p:txBody>
          <a:bodyPr>
            <a:noAutofit/>
          </a:bodyPr>
          <a:lstStyle/>
          <a:p>
            <a:r>
              <a:rPr lang="en-US" sz="4800" dirty="0" smtClean="0"/>
              <a:t>DESIGNING SOLUTIONS</a:t>
            </a:r>
            <a:endParaRPr lang="en-US" sz="4800" dirty="0"/>
          </a:p>
        </p:txBody>
      </p:sp>
      <p:sp>
        <p:nvSpPr>
          <p:cNvPr id="46082" name="AutoShape 2" descr="Image result for designing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52600" y="533400"/>
            <a:ext cx="6172200" cy="1894362"/>
          </a:xfrm>
        </p:spPr>
        <p:txBody>
          <a:bodyPr/>
          <a:lstStyle/>
          <a:p>
            <a:r>
              <a:rPr lang="en-US" dirty="0" smtClean="0"/>
              <a:t>FEEDBACK   NEW IDEAS</a:t>
            </a:r>
            <a:endParaRPr lang="en-US" dirty="0"/>
          </a:p>
        </p:txBody>
      </p:sp>
      <p:pic>
        <p:nvPicPr>
          <p:cNvPr id="41986" name="Picture 2" descr="Image result for feedback clipart fr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804" y="2971800"/>
            <a:ext cx="3458996" cy="3352800"/>
          </a:xfrm>
          <a:prstGeom prst="rect">
            <a:avLst/>
          </a:prstGeom>
          <a:noFill/>
        </p:spPr>
      </p:pic>
      <p:pic>
        <p:nvPicPr>
          <p:cNvPr id="41988" name="Picture 4" descr="Image result for NEW IDEAS clipart fre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3276600"/>
            <a:ext cx="5289096" cy="297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733800" y="914400"/>
            <a:ext cx="5410200" cy="1600200"/>
          </a:xfrm>
        </p:spPr>
        <p:txBody>
          <a:bodyPr>
            <a:normAutofit/>
          </a:bodyPr>
          <a:lstStyle/>
          <a:p>
            <a:r>
              <a:rPr lang="en-US" sz="6000" dirty="0" smtClean="0"/>
              <a:t>REFLECTION</a:t>
            </a:r>
            <a:endParaRPr lang="en-US" sz="6000" dirty="0"/>
          </a:p>
        </p:txBody>
      </p:sp>
      <p:pic>
        <p:nvPicPr>
          <p:cNvPr id="40962" name="Picture 2" descr="http://images.clipartpanda.com/reflection-clipart-totetude-mirror-reflection-h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990600"/>
            <a:ext cx="3257550" cy="569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0" y="838200"/>
            <a:ext cx="5257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A wonderful guy named Timothy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Prestero</a:t>
            </a:r>
            <a:r>
              <a:rPr lang="en-US" sz="32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 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as a company called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rgbClr val="555555"/>
              </a:solidFill>
              <a:effectLst/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 ... 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Design That Matters.</a:t>
            </a:r>
            <a:r>
              <a:rPr lang="en-US" sz="32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endParaRPr lang="en-US" sz="32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sz="32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They decided to tackle this really pressing problem</a:t>
            </a:r>
            <a:r>
              <a:rPr lang="en-US" sz="32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of, high infant mortality rates</a:t>
            </a:r>
            <a:r>
              <a:rPr lang="en-US" sz="32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in the developing world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lang="en-US" dirty="0">
                <a:solidFill>
                  <a:srgbClr val="555555"/>
                </a:solidFill>
                <a:ea typeface="Calibri" pitchFamily="34" charset="0"/>
                <a:cs typeface="Times New Roman" pitchFamily="18" charset="0"/>
              </a:rPr>
              <a:t> </a:t>
            </a:r>
            <a:endParaRPr kumimoji="0" 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5778" name="Picture 2" descr="Image result for BABIES clipart fr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926572">
            <a:off x="609600" y="1143000"/>
            <a:ext cx="2095500" cy="2181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1143001"/>
            <a:ext cx="7086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if we can keep premature babies warm, basically -- it's very simple --</a:t>
            </a:r>
            <a:r>
              <a:rPr lang="en-US" sz="24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we can halve infant mortality rates in those environments.</a:t>
            </a:r>
            <a:r>
              <a:rPr lang="en-US" sz="24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So, the technology is there.</a:t>
            </a:r>
            <a:r>
              <a:rPr lang="en-US" sz="24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These are standard in all the industrialized worlds</a:t>
            </a:r>
            <a:endParaRPr lang="en-US" sz="24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74754" name="AutoShape 2" descr="Image result for Incubator clipart fre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3031938"/>
            <a:ext cx="2590800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304800"/>
            <a:ext cx="8001000" cy="7325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endParaRPr lang="en-US" sz="24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r>
              <a:rPr lang="en-US" sz="2400" b="1" i="1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The problem is</a:t>
            </a:r>
            <a:r>
              <a:rPr lang="en-US" sz="24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, </a:t>
            </a:r>
          </a:p>
          <a:p>
            <a:endParaRPr lang="en-US" sz="24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r>
              <a:rPr lang="en-US" sz="54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if you buy a $40,000 incubator,</a:t>
            </a:r>
          </a:p>
          <a:p>
            <a:endParaRPr lang="en-US" sz="54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r>
              <a:rPr lang="en-US" sz="54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and you send it off to a mid-sized village in Africa, </a:t>
            </a:r>
          </a:p>
          <a:p>
            <a:endParaRPr lang="en-US" sz="24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endParaRPr lang="en-US" sz="32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endParaRPr lang="en-US" sz="24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endParaRPr lang="en-US" sz="24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</p:txBody>
      </p:sp>
      <p:pic>
        <p:nvPicPr>
          <p:cNvPr id="77826" name="Picture 2" descr="Image result for expensive   clipart fr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2514600"/>
            <a:ext cx="1447800" cy="1467277"/>
          </a:xfrm>
          <a:prstGeom prst="rect">
            <a:avLst/>
          </a:prstGeom>
          <a:noFill/>
        </p:spPr>
      </p:pic>
      <p:sp>
        <p:nvSpPr>
          <p:cNvPr id="77828" name="AutoShape 4" descr="Image result for africa map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78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609600"/>
            <a:ext cx="153731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9200" y="3352800"/>
            <a:ext cx="6400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it will work great for a year or two years, and then something will go wrong and it will break………………</a:t>
            </a:r>
            <a:r>
              <a:rPr lang="en-US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304800"/>
            <a:ext cx="381000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57400" y="83820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and it will remain broken forever, </a:t>
            </a:r>
          </a:p>
          <a:p>
            <a:r>
              <a:rPr lang="en-US" sz="28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because you don't have spare parts, </a:t>
            </a:r>
          </a:p>
          <a:p>
            <a:r>
              <a:rPr lang="en-US" sz="28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and you don't have the on-the-ground expertise to fix this</a:t>
            </a:r>
            <a:endParaRPr lang="en-US" sz="2800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3124200"/>
            <a:ext cx="3429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838200"/>
            <a:ext cx="8305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So what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Prestero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 and his team decided to do</a:t>
            </a:r>
            <a:r>
              <a:rPr lang="en-US" sz="28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is to look around and see: what are the abundant resources in these developing world contexts?</a:t>
            </a:r>
            <a:r>
              <a:rPr lang="en-US" sz="28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 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73730" name="Picture 2" descr="Image result for look around  clipart fr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90207">
            <a:off x="1810715" y="3791915"/>
            <a:ext cx="2514600" cy="2514602"/>
          </a:xfrm>
          <a:prstGeom prst="rect">
            <a:avLst/>
          </a:prstGeom>
          <a:noFill/>
        </p:spPr>
      </p:pic>
      <p:pic>
        <p:nvPicPr>
          <p:cNvPr id="73732" name="Picture 4" descr="Image result for look around  clipart fr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594989">
            <a:off x="4421406" y="3126005"/>
            <a:ext cx="2698110" cy="2698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990600"/>
            <a:ext cx="7772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And what they noticed was they don't have a lot of washing machines….</a:t>
            </a:r>
          </a:p>
          <a:p>
            <a:r>
              <a:rPr lang="en-US" sz="28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they don't have a lot of microwaves…..</a:t>
            </a:r>
          </a:p>
          <a:p>
            <a:r>
              <a:rPr lang="en-US" sz="28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But</a:t>
            </a:r>
          </a:p>
          <a:p>
            <a:r>
              <a:rPr lang="en-US" sz="3600" i="1" dirty="0" smtClean="0">
                <a:solidFill>
                  <a:srgbClr val="555555"/>
                </a:solidFill>
                <a:cs typeface="Andalus" pitchFamily="18" charset="-78"/>
              </a:rPr>
              <a:t>Their streets are filled with </a:t>
            </a:r>
            <a:r>
              <a:rPr lang="en-US" sz="4400" i="1" dirty="0" smtClean="0">
                <a:solidFill>
                  <a:srgbClr val="555555"/>
                </a:solidFill>
                <a:cs typeface="Andalus" pitchFamily="18" charset="-78"/>
              </a:rPr>
              <a:t>TOYOTA </a:t>
            </a:r>
            <a:r>
              <a:rPr lang="en-US" sz="3600" i="1" dirty="0" smtClean="0">
                <a:solidFill>
                  <a:srgbClr val="555555"/>
                </a:solidFill>
                <a:cs typeface="Andalus" pitchFamily="18" charset="-78"/>
              </a:rPr>
              <a:t>cars</a:t>
            </a:r>
            <a:endParaRPr lang="en-US" sz="3600" i="1" dirty="0"/>
          </a:p>
        </p:txBody>
      </p:sp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3886200"/>
            <a:ext cx="5233988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505200"/>
            <a:ext cx="1371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2800" y="685800"/>
            <a:ext cx="4953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So they started to think, "Could we build a neonatal incubator that's built entirely out of automobile parts?“ </a:t>
            </a:r>
            <a:endParaRPr lang="en-US" sz="4400" dirty="0" smtClean="0">
              <a:solidFill>
                <a:srgbClr val="0070C0"/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81922" name="Picture 2" descr="Image result for automobile parts clip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3429000"/>
            <a:ext cx="4419600" cy="28411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8913" name="Object 1"/>
          <p:cNvGraphicFramePr>
            <a:graphicFrameLocks noChangeAspect="1"/>
          </p:cNvGraphicFramePr>
          <p:nvPr/>
        </p:nvGraphicFramePr>
        <p:xfrm>
          <a:off x="533400" y="381000"/>
          <a:ext cx="8094835" cy="6053829"/>
        </p:xfrm>
        <a:graphic>
          <a:graphicData uri="http://schemas.openxmlformats.org/presentationml/2006/ole">
            <p:oleObj spid="_x0000_s82946" name="Slide" r:id="rId3" imgW="4451560" imgH="3337563" progId="PowerPoint.Slide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762000"/>
            <a:ext cx="7086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From the outside, it looks like a normal little thing</a:t>
            </a:r>
            <a:r>
              <a:rPr lang="en-US" sz="28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you'd find in a modern, Western hospital.</a:t>
            </a:r>
            <a:r>
              <a:rPr lang="en-US" sz="28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endParaRPr lang="en-US" sz="28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In the inside, it's all car parts.</a:t>
            </a:r>
            <a:r>
              <a:rPr lang="en-US" sz="28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endParaRPr lang="en-US" sz="28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It's got a fan,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555555"/>
              </a:solidFill>
              <a:effectLst/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it's got headlights for warmth,</a:t>
            </a:r>
            <a:r>
              <a:rPr lang="en-US" sz="28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endParaRPr lang="en-US" sz="28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it's got door chimes for alarm --</a:t>
            </a:r>
            <a:r>
              <a:rPr lang="en-US" sz="28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endParaRPr lang="en-US" sz="28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dirty="0" smtClean="0">
              <a:solidFill>
                <a:srgbClr val="555555"/>
              </a:solidFill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it runs off a car battery.</a:t>
            </a:r>
            <a:r>
              <a:rPr lang="en-US" sz="2800" dirty="0">
                <a:solidFill>
                  <a:srgbClr val="555555"/>
                </a:solidFill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72706" name="AutoShape 2" descr="Image result for baby wind chim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08" name="AutoShape 4" descr="Image result for baby wind chim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270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3657600"/>
            <a:ext cx="214312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71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32529">
            <a:off x="5715000" y="2209800"/>
            <a:ext cx="190500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0603">
  <a:themeElements>
    <a:clrScheme name="Default Design 14">
      <a:dk1>
        <a:srgbClr val="0E2FAD"/>
      </a:dk1>
      <a:lt1>
        <a:srgbClr val="FFFFFF"/>
      </a:lt1>
      <a:dk2>
        <a:srgbClr val="0E2FAD"/>
      </a:dk2>
      <a:lt2>
        <a:srgbClr val="B3CCE6"/>
      </a:lt2>
      <a:accent1>
        <a:srgbClr val="7FD7FC"/>
      </a:accent1>
      <a:accent2>
        <a:srgbClr val="6BA7F8"/>
      </a:accent2>
      <a:accent3>
        <a:srgbClr val="FFFFFF"/>
      </a:accent3>
      <a:accent4>
        <a:srgbClr val="0A2793"/>
      </a:accent4>
      <a:accent5>
        <a:srgbClr val="C0E8FD"/>
      </a:accent5>
      <a:accent6>
        <a:srgbClr val="6097E1"/>
      </a:accent6>
      <a:hlink>
        <a:srgbClr val="FF9D3B"/>
      </a:hlink>
      <a:folHlink>
        <a:srgbClr val="007B7E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E2FAD"/>
        </a:dk1>
        <a:lt1>
          <a:srgbClr val="FFFFFF"/>
        </a:lt1>
        <a:dk2>
          <a:srgbClr val="0E2FAD"/>
        </a:dk2>
        <a:lt2>
          <a:srgbClr val="B3CCE6"/>
        </a:lt2>
        <a:accent1>
          <a:srgbClr val="7FD7FC"/>
        </a:accent1>
        <a:accent2>
          <a:srgbClr val="6BA7F8"/>
        </a:accent2>
        <a:accent3>
          <a:srgbClr val="FFFFFF"/>
        </a:accent3>
        <a:accent4>
          <a:srgbClr val="0A2793"/>
        </a:accent4>
        <a:accent5>
          <a:srgbClr val="C0E8FD"/>
        </a:accent5>
        <a:accent6>
          <a:srgbClr val="6097E1"/>
        </a:accent6>
        <a:hlink>
          <a:srgbClr val="FFAB57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E2FAD"/>
        </a:dk1>
        <a:lt1>
          <a:srgbClr val="FFFFFF"/>
        </a:lt1>
        <a:dk2>
          <a:srgbClr val="0E2FAD"/>
        </a:dk2>
        <a:lt2>
          <a:srgbClr val="B3CCE6"/>
        </a:lt2>
        <a:accent1>
          <a:srgbClr val="7FD7FC"/>
        </a:accent1>
        <a:accent2>
          <a:srgbClr val="6BA7F8"/>
        </a:accent2>
        <a:accent3>
          <a:srgbClr val="FFFFFF"/>
        </a:accent3>
        <a:accent4>
          <a:srgbClr val="0A2793"/>
        </a:accent4>
        <a:accent5>
          <a:srgbClr val="C0E8FD"/>
        </a:accent5>
        <a:accent6>
          <a:srgbClr val="6097E1"/>
        </a:accent6>
        <a:hlink>
          <a:srgbClr val="FF9D3B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00603</Template>
  <TotalTime>429</TotalTime>
  <Words>235</Words>
  <Application>Microsoft Office PowerPoint</Application>
  <PresentationFormat>On-screen Show (4:3)</PresentationFormat>
  <Paragraphs>75</Paragraphs>
  <Slides>25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00603</vt:lpstr>
      <vt:lpstr>Slide</vt:lpstr>
      <vt:lpstr>IDEATION </vt:lpstr>
      <vt:lpstr>Ideation as a System.mp4</vt:lpstr>
      <vt:lpstr>PROBLEM STATEMENT</vt:lpstr>
      <vt:lpstr>WISHING</vt:lpstr>
      <vt:lpstr>SUPERHERO</vt:lpstr>
      <vt:lpstr>WRITE FAST</vt:lpstr>
      <vt:lpstr>WORST IDEA EXCURSION</vt:lpstr>
      <vt:lpstr> BRAINSTORMING </vt:lpstr>
      <vt:lpstr>BRAINSTORMING</vt:lpstr>
      <vt:lpstr>CONCEPT OF BRAINSTORMING</vt:lpstr>
      <vt:lpstr>Guidelines to brainstorming</vt:lpstr>
      <vt:lpstr>Slide 12</vt:lpstr>
      <vt:lpstr>DESIGNING SOLUTIONS</vt:lpstr>
      <vt:lpstr>FEEDBACK   NEW IDEAS</vt:lpstr>
      <vt:lpstr>REFLECTION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Poonam</dc:creator>
  <cp:lastModifiedBy>Poonam</cp:lastModifiedBy>
  <cp:revision>73</cp:revision>
  <dcterms:created xsi:type="dcterms:W3CDTF">2016-03-02T15:23:25Z</dcterms:created>
  <dcterms:modified xsi:type="dcterms:W3CDTF">2016-07-06T14:10:01Z</dcterms:modified>
</cp:coreProperties>
</file>